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embeddedFontLst>
    <p:embeddedFont>
      <p:font typeface="Arial Black" panose="020B0A04020102020204" pitchFamily="34" charset="0"/>
      <p:regular r:id="rId4"/>
      <p:bold r:id="rId5"/>
    </p:embeddedFont>
    <p:embeddedFont>
      <p:font typeface="Calibri" panose="020F0502020204030204" pitchFamily="34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8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156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/>
        </p:nvSpPr>
        <p:spPr>
          <a:xfrm>
            <a:off x="125" y="188650"/>
            <a:ext cx="91440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0" i="0" u="none" strike="noStrike" cap="none" dirty="0">
                <a:solidFill>
                  <a:srgbClr val="008862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r>
              <a:rPr lang="es-ES" sz="2000" dirty="0">
                <a:solidFill>
                  <a:srgbClr val="008862"/>
                </a:solidFill>
              </a:rPr>
              <a:t> IMPORTANTE PAR</a:t>
            </a:r>
            <a:r>
              <a:rPr lang="es-ES" sz="2000" b="0" i="0" u="none" strike="noStrike" cap="none" dirty="0">
                <a:solidFill>
                  <a:srgbClr val="008862"/>
                </a:solidFill>
                <a:latin typeface="Arial"/>
                <a:ea typeface="Arial"/>
                <a:cs typeface="Arial"/>
                <a:sym typeface="Arial"/>
              </a:rPr>
              <a:t>A LOS USUARIOS DE </a:t>
            </a:r>
            <a:r>
              <a:rPr lang="es-ES" sz="2000" dirty="0">
                <a:solidFill>
                  <a:srgbClr val="008862"/>
                </a:solidFill>
              </a:rPr>
              <a:t>ESTA </a:t>
            </a:r>
            <a:r>
              <a:rPr lang="es-ES" sz="2000" b="0" i="0" u="none" strike="noStrike" cap="none" dirty="0">
                <a:solidFill>
                  <a:srgbClr val="008862"/>
                </a:solidFill>
                <a:sym typeface="Arial"/>
              </a:rPr>
              <a:t>FARMACIA</a:t>
            </a:r>
            <a:endParaRPr sz="2000" dirty="0">
              <a:solidFill>
                <a:srgbClr val="008862"/>
              </a:solidFill>
            </a:endParaRPr>
          </a:p>
        </p:txBody>
      </p:sp>
      <p:sp>
        <p:nvSpPr>
          <p:cNvPr id="85" name="Shape 85"/>
          <p:cNvSpPr/>
          <p:nvPr/>
        </p:nvSpPr>
        <p:spPr>
          <a:xfrm>
            <a:off x="95650" y="2019600"/>
            <a:ext cx="8922300" cy="37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</a:t>
            </a:r>
            <a:r>
              <a:rPr lang="es-ES" sz="2400" dirty="0">
                <a:solidFill>
                  <a:schemeClr val="dk1"/>
                </a:solidFill>
              </a:rPr>
              <a:t> acuerdo a </a:t>
            </a:r>
            <a:r>
              <a:rPr lang="es-E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 reciente normativa apro</a:t>
            </a:r>
            <a:r>
              <a:rPr lang="es-ES" sz="2400" dirty="0">
                <a:solidFill>
                  <a:schemeClr val="dk1"/>
                </a:solidFill>
              </a:rPr>
              <a:t>bada</a:t>
            </a:r>
            <a:r>
              <a:rPr lang="es-E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*, y con el objetivo de reducir el consumo de bolsas de plástico</a:t>
            </a:r>
            <a:r>
              <a:rPr lang="es-ES" sz="2400" dirty="0">
                <a:solidFill>
                  <a:schemeClr val="dk1"/>
                </a:solidFill>
              </a:rPr>
              <a:t>, así como la</a:t>
            </a:r>
            <a:r>
              <a:rPr lang="es-E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generación de residuos de envases, es </a:t>
            </a:r>
            <a:r>
              <a:rPr lang="es-ES" sz="2400" b="1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obligatorio cobrar las bolsas de plástico</a:t>
            </a:r>
            <a:r>
              <a:rPr lang="es-E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los usuarios de las oficinas de farmacias.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 acuerdo con </a:t>
            </a:r>
            <a:r>
              <a:rPr lang="es-ES" sz="2400" dirty="0">
                <a:solidFill>
                  <a:schemeClr val="dk1"/>
                </a:solidFill>
              </a:rPr>
              <a:t>la normativa actual </a:t>
            </a:r>
            <a:r>
              <a:rPr lang="es-E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 fijan unos precios que en esta farmacia serán de: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s-E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Bolsas de espesor inferior a 15 micras:  XX céntimos</a:t>
            </a:r>
            <a:endParaRPr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s-E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Bolsas </a:t>
            </a:r>
            <a:r>
              <a:rPr lang="es-E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 espesor entre 15-49 micras: XX céntimos</a:t>
            </a:r>
            <a:endParaRPr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Shape 86"/>
          <p:cNvSpPr/>
          <p:nvPr/>
        </p:nvSpPr>
        <p:spPr>
          <a:xfrm>
            <a:off x="251520" y="5949280"/>
            <a:ext cx="8460432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(*) </a:t>
            </a:r>
            <a:r>
              <a:rPr lang="es-ES" sz="1600" i="1" dirty="0"/>
              <a:t>Real Decreto 293/2018, de 18 de mayo, sobre reducción del consumo de bolsas de plástico y por el que se crea el Registro de Productores</a:t>
            </a:r>
            <a:endParaRPr sz="1600" i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i="1" dirty="0"/>
              <a:t>julio de </a:t>
            </a:r>
            <a:r>
              <a:rPr lang="es-ES" sz="1600" i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2018</a:t>
            </a:r>
            <a:endParaRPr sz="16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Shape 87"/>
          <p:cNvSpPr/>
          <p:nvPr/>
        </p:nvSpPr>
        <p:spPr>
          <a:xfrm>
            <a:off x="-36500" y="808250"/>
            <a:ext cx="9180600" cy="9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 b="1" dirty="0">
                <a:solidFill>
                  <a:srgbClr val="008862"/>
                </a:solidFill>
                <a:latin typeface="Arial Black"/>
                <a:ea typeface="Arial Black"/>
                <a:cs typeface="Arial Black"/>
                <a:sym typeface="Arial Black"/>
              </a:rPr>
              <a:t>Obligatoriedad de cobrar en las farmacias las </a:t>
            </a:r>
            <a:r>
              <a:rPr lang="es-ES" dirty="0">
                <a:solidFill>
                  <a:srgbClr val="008862"/>
                </a:solidFill>
              </a:rPr>
              <a:t> </a:t>
            </a:r>
            <a:r>
              <a:rPr lang="es-ES" sz="2800" b="1" dirty="0">
                <a:solidFill>
                  <a:srgbClr val="008862"/>
                </a:solidFill>
                <a:latin typeface="Arial Black"/>
                <a:ea typeface="Arial Black"/>
                <a:cs typeface="Arial Black"/>
                <a:sym typeface="Arial Black"/>
              </a:rPr>
              <a:t>BOLSAS DE PLÁSTICO</a:t>
            </a:r>
            <a:endParaRPr sz="2800" b="1" dirty="0">
              <a:solidFill>
                <a:srgbClr val="008862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Microsoft Office PowerPoint</Application>
  <PresentationFormat>Presentación en pantalla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 Black</vt:lpstr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DF_Chema</dc:creator>
  <cp:lastModifiedBy>José María Lopez Alemany</cp:lastModifiedBy>
  <cp:revision>1</cp:revision>
  <cp:lastPrinted>2018-06-24T16:18:56Z</cp:lastPrinted>
  <dcterms:modified xsi:type="dcterms:W3CDTF">2018-06-24T16:19:43Z</dcterms:modified>
</cp:coreProperties>
</file>